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90" r:id="rId4"/>
    <p:sldId id="278" r:id="rId5"/>
    <p:sldId id="276" r:id="rId6"/>
    <p:sldId id="258" r:id="rId7"/>
    <p:sldId id="266" r:id="rId8"/>
    <p:sldId id="264" r:id="rId9"/>
    <p:sldId id="262" r:id="rId10"/>
    <p:sldId id="271" r:id="rId11"/>
    <p:sldId id="277" r:id="rId12"/>
    <p:sldId id="267" r:id="rId13"/>
    <p:sldId id="257" r:id="rId14"/>
    <p:sldId id="286" r:id="rId15"/>
    <p:sldId id="265" r:id="rId16"/>
    <p:sldId id="260" r:id="rId17"/>
    <p:sldId id="274" r:id="rId18"/>
    <p:sldId id="268" r:id="rId19"/>
    <p:sldId id="275" r:id="rId20"/>
    <p:sldId id="273" r:id="rId21"/>
    <p:sldId id="285" r:id="rId22"/>
    <p:sldId id="279" r:id="rId23"/>
    <p:sldId id="280" r:id="rId24"/>
    <p:sldId id="281" r:id="rId25"/>
    <p:sldId id="282" r:id="rId26"/>
    <p:sldId id="283" r:id="rId27"/>
    <p:sldId id="284" r:id="rId28"/>
    <p:sldId id="287" r:id="rId29"/>
    <p:sldId id="288" r:id="rId30"/>
    <p:sldId id="289" r:id="rId31"/>
    <p:sldId id="269" r:id="rId32"/>
    <p:sldId id="292" r:id="rId33"/>
    <p:sldId id="291" r:id="rId34"/>
    <p:sldId id="270" r:id="rId35"/>
    <p:sldId id="294" r:id="rId36"/>
    <p:sldId id="293" r:id="rId37"/>
    <p:sldId id="263" r:id="rId38"/>
  </p:sldIdLst>
  <p:sldSz cx="7848600" cy="78486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8" autoAdjust="0"/>
    <p:restoredTop sz="94714" autoAdjust="0"/>
  </p:normalViewPr>
  <p:slideViewPr>
    <p:cSldViewPr>
      <p:cViewPr>
        <p:scale>
          <a:sx n="75" d="100"/>
          <a:sy n="75" d="100"/>
        </p:scale>
        <p:origin x="-2130" y="-132"/>
      </p:cViewPr>
      <p:guideLst>
        <p:guide orient="horz" pos="2472"/>
        <p:guide pos="247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88646" y="2438154"/>
            <a:ext cx="6671310" cy="1682362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77291" y="4447542"/>
            <a:ext cx="5494020" cy="200575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BEF1E-9287-4387-B22B-23A93A9BC6CF}" type="datetimeFigureOut">
              <a:rPr lang="pt-PT" smtClean="0"/>
              <a:pPr/>
              <a:t>20-09-2013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EABA1-C3AF-49F3-85D5-BA031137577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BEF1E-9287-4387-B22B-23A93A9BC6CF}" type="datetimeFigureOut">
              <a:rPr lang="pt-PT" smtClean="0"/>
              <a:pPr/>
              <a:t>20-09-2013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EABA1-C3AF-49F3-85D5-BA031137577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9986" y="5043455"/>
            <a:ext cx="6671310" cy="15588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19986" y="3326573"/>
            <a:ext cx="6671310" cy="17168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BEF1E-9287-4387-B22B-23A93A9BC6CF}" type="datetimeFigureOut">
              <a:rPr lang="pt-PT" smtClean="0"/>
              <a:pPr/>
              <a:t>20-09-2013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EABA1-C3AF-49F3-85D5-BA031137577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392430" y="1831343"/>
            <a:ext cx="3466465" cy="5179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3989705" y="1831343"/>
            <a:ext cx="3466465" cy="5179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BEF1E-9287-4387-B22B-23A93A9BC6CF}" type="datetimeFigureOut">
              <a:rPr lang="pt-PT" smtClean="0"/>
              <a:pPr/>
              <a:t>20-09-2013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EABA1-C3AF-49F3-85D5-BA031137577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392431" y="1756851"/>
            <a:ext cx="3467828" cy="73217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392431" y="2489023"/>
            <a:ext cx="3467828" cy="45220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3986983" y="1756851"/>
            <a:ext cx="3469190" cy="73217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3986983" y="2489023"/>
            <a:ext cx="3469190" cy="45220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BEF1E-9287-4387-B22B-23A93A9BC6CF}" type="datetimeFigureOut">
              <a:rPr lang="pt-PT" smtClean="0"/>
              <a:pPr/>
              <a:t>20-09-2013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EABA1-C3AF-49F3-85D5-BA031137577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BEF1E-9287-4387-B22B-23A93A9BC6CF}" type="datetimeFigureOut">
              <a:rPr lang="pt-PT" smtClean="0"/>
              <a:pPr/>
              <a:t>20-09-2013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EABA1-C3AF-49F3-85D5-BA031137577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BEF1E-9287-4387-B22B-23A93A9BC6CF}" type="datetimeFigureOut">
              <a:rPr lang="pt-PT" smtClean="0"/>
              <a:pPr/>
              <a:t>20-09-2013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EABA1-C3AF-49F3-85D5-BA031137577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2432" y="312491"/>
            <a:ext cx="2582136" cy="132990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068587" y="312493"/>
            <a:ext cx="4387586" cy="6698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392432" y="1642395"/>
            <a:ext cx="2582136" cy="536866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BEF1E-9287-4387-B22B-23A93A9BC6CF}" type="datetimeFigureOut">
              <a:rPr lang="pt-PT" smtClean="0"/>
              <a:pPr/>
              <a:t>20-09-2013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EABA1-C3AF-49F3-85D5-BA031137577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38380" y="5494021"/>
            <a:ext cx="4709160" cy="6486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538380" y="701287"/>
            <a:ext cx="4709160" cy="47091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538380" y="6142621"/>
            <a:ext cx="4709160" cy="9211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BEF1E-9287-4387-B22B-23A93A9BC6CF}" type="datetimeFigureOut">
              <a:rPr lang="pt-PT" smtClean="0"/>
              <a:pPr/>
              <a:t>20-09-2013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EABA1-C3AF-49F3-85D5-BA031137577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BEF1E-9287-4387-B22B-23A93A9BC6CF}" type="datetimeFigureOut">
              <a:rPr lang="pt-PT" smtClean="0"/>
              <a:pPr/>
              <a:t>20-09-2013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EABA1-C3AF-49F3-85D5-BA031137577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690235" y="314311"/>
            <a:ext cx="1765935" cy="669674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392430" y="314311"/>
            <a:ext cx="5166995" cy="669674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BEF1E-9287-4387-B22B-23A93A9BC6CF}" type="datetimeFigureOut">
              <a:rPr lang="pt-PT" smtClean="0"/>
              <a:pPr/>
              <a:t>20-09-2013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EABA1-C3AF-49F3-85D5-BA031137577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392431" y="314308"/>
            <a:ext cx="7063740" cy="1308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392431" y="1831343"/>
            <a:ext cx="7063740" cy="517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392431" y="7274492"/>
            <a:ext cx="1831340" cy="4178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BEF1E-9287-4387-B22B-23A93A9BC6CF}" type="datetimeFigureOut">
              <a:rPr lang="pt-PT" smtClean="0"/>
              <a:pPr/>
              <a:t>20-09-2013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2681606" y="7274492"/>
            <a:ext cx="2485390" cy="4178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5624831" y="7274492"/>
            <a:ext cx="1831340" cy="4178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EABA1-C3AF-49F3-85D5-BA031137577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randomBar dir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r="15951"/>
          <a:stretch>
            <a:fillRect/>
          </a:stretch>
        </p:blipFill>
        <p:spPr bwMode="auto">
          <a:xfrm>
            <a:off x="179884" y="179884"/>
            <a:ext cx="7478630" cy="7416824"/>
          </a:xfrm>
          <a:prstGeom prst="rect">
            <a:avLst/>
          </a:prstGeom>
          <a:ln w="12700" cap="sq">
            <a:solidFill>
              <a:srgbClr val="0070C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CaixaDeTexto 4"/>
          <p:cNvSpPr txBox="1"/>
          <p:nvPr/>
        </p:nvSpPr>
        <p:spPr>
          <a:xfrm>
            <a:off x="4140324" y="5292452"/>
            <a:ext cx="33843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ll MT" pitchFamily="18" charset="0"/>
              </a:rPr>
              <a:t>Há 800 anos que Maria protege </a:t>
            </a:r>
            <a:b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ll MT" pitchFamily="18" charset="0"/>
              </a:rPr>
            </a:br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ll MT" pitchFamily="18" charset="0"/>
              </a:rPr>
              <a:t>a Ordem de </a:t>
            </a:r>
            <a:b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ll MT" pitchFamily="18" charset="0"/>
              </a:rPr>
            </a:br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ll MT" pitchFamily="18" charset="0"/>
              </a:rPr>
              <a:t>S. Domingos</a:t>
            </a:r>
            <a:endParaRPr lang="pt-PT" sz="3200" b="1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ell MT" pitchFamily="18" charset="0"/>
            </a:endParaRPr>
          </a:p>
        </p:txBody>
      </p:sp>
    </p:spTree>
  </p:cSld>
  <p:clrMapOvr>
    <a:masterClrMapping/>
  </p:clrMapOvr>
  <p:transition spd="slow" advClick="0" advTm="14000">
    <p:randomBar dir="vert"/>
    <p:sndAc>
      <p:stSnd loop="1">
        <p:snd r:embed="rId2" name="Maria Matrem08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18135"/>
          <a:stretch>
            <a:fillRect/>
          </a:stretch>
        </p:blipFill>
        <p:spPr bwMode="auto">
          <a:xfrm flipH="1">
            <a:off x="179884" y="251892"/>
            <a:ext cx="7524700" cy="7416824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Click="0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20485"/>
          <a:stretch>
            <a:fillRect/>
          </a:stretch>
        </p:blipFill>
        <p:spPr bwMode="auto">
          <a:xfrm>
            <a:off x="251892" y="179884"/>
            <a:ext cx="7416824" cy="7488832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18919"/>
          <a:stretch>
            <a:fillRect/>
          </a:stretch>
        </p:blipFill>
        <p:spPr bwMode="auto">
          <a:xfrm>
            <a:off x="179884" y="179884"/>
            <a:ext cx="7452692" cy="7488832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r="18919"/>
          <a:stretch>
            <a:fillRect/>
          </a:stretch>
        </p:blipFill>
        <p:spPr bwMode="auto">
          <a:xfrm>
            <a:off x="179884" y="179884"/>
            <a:ext cx="7488832" cy="7488832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79884" y="6012532"/>
            <a:ext cx="74888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Nossa Senhora do Rosário é o título recebido pela aparição a São Domingos, </a:t>
            </a:r>
            <a:b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</a:br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em que Maria lhe dá o Rosário.</a:t>
            </a:r>
            <a:endParaRPr lang="pt-PT" sz="3200" b="1" dirty="0">
              <a:effectLst>
                <a:outerShdw blurRad="38100" dist="38100" dir="2700000" algn="tl">
                  <a:schemeClr val="tx1"/>
                </a:outerShdw>
              </a:effectLst>
              <a:latin typeface="Bell MT" pitchFamily="18" charset="0"/>
            </a:endParaRPr>
          </a:p>
        </p:txBody>
      </p:sp>
    </p:spTree>
  </p:cSld>
  <p:clrMapOvr>
    <a:masterClrMapping/>
  </p:clrMapOvr>
  <p:transition spd="slow" advTm="2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r="18970"/>
          <a:stretch>
            <a:fillRect/>
          </a:stretch>
        </p:blipFill>
        <p:spPr bwMode="auto">
          <a:xfrm>
            <a:off x="154081" y="215891"/>
            <a:ext cx="7478630" cy="7499233"/>
          </a:xfrm>
          <a:prstGeom prst="rect">
            <a:avLst/>
          </a:prstGeom>
          <a:ln w="12700" cap="sq">
            <a:solidFill>
              <a:srgbClr val="0070C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r="18664"/>
          <a:stretch>
            <a:fillRect/>
          </a:stretch>
        </p:blipFill>
        <p:spPr bwMode="auto">
          <a:xfrm>
            <a:off x="179884" y="251892"/>
            <a:ext cx="7488832" cy="7416824"/>
          </a:xfrm>
          <a:prstGeom prst="rect">
            <a:avLst/>
          </a:prstGeom>
          <a:ln w="12700" cap="sq">
            <a:solidFill>
              <a:srgbClr val="0070C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" y="114300"/>
            <a:ext cx="7620000" cy="7620000"/>
          </a:xfrm>
          <a:prstGeom prst="rect">
            <a:avLst/>
          </a:prstGeom>
          <a:ln w="12700" cap="sq">
            <a:solidFill>
              <a:srgbClr val="0070C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r="20661"/>
          <a:stretch>
            <a:fillRect/>
          </a:stretch>
        </p:blipFill>
        <p:spPr bwMode="auto">
          <a:xfrm>
            <a:off x="215888" y="215891"/>
            <a:ext cx="7452827" cy="7499233"/>
          </a:xfrm>
          <a:prstGeom prst="rect">
            <a:avLst/>
          </a:prstGeom>
          <a:ln w="12700" cap="sq">
            <a:solidFill>
              <a:srgbClr val="0070C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3708276" y="3492252"/>
            <a:ext cx="381642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ll MT" pitchFamily="18" charset="0"/>
              </a:rPr>
              <a:t>A tradição conta que Nossa Senhora apareceu a </a:t>
            </a:r>
            <a:b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ll MT" pitchFamily="18" charset="0"/>
              </a:rPr>
            </a:br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ll MT" pitchFamily="18" charset="0"/>
              </a:rPr>
              <a:t>São Domingos  declarando que </a:t>
            </a:r>
            <a:b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ll MT" pitchFamily="18" charset="0"/>
              </a:rPr>
            </a:br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ll MT" pitchFamily="18" charset="0"/>
              </a:rPr>
              <a:t>a recitação do Terço era um meio de pregação.</a:t>
            </a:r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 </a:t>
            </a:r>
            <a:endParaRPr lang="pt-PT" dirty="0">
              <a:solidFill>
                <a:srgbClr val="FF9900"/>
              </a:solidFill>
            </a:endParaRPr>
          </a:p>
        </p:txBody>
      </p:sp>
    </p:spTree>
  </p:cSld>
  <p:clrMapOvr>
    <a:masterClrMapping/>
  </p:clrMapOvr>
  <p:transition spd="slow" advTm="18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r="18919"/>
          <a:stretch>
            <a:fillRect/>
          </a:stretch>
        </p:blipFill>
        <p:spPr bwMode="auto">
          <a:xfrm>
            <a:off x="179884" y="251892"/>
            <a:ext cx="7488832" cy="7416824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r="18135"/>
          <a:stretch>
            <a:fillRect/>
          </a:stretch>
        </p:blipFill>
        <p:spPr bwMode="auto">
          <a:xfrm>
            <a:off x="179884" y="251892"/>
            <a:ext cx="7524700" cy="7416824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r="18919"/>
          <a:stretch>
            <a:fillRect/>
          </a:stretch>
        </p:blipFill>
        <p:spPr bwMode="auto">
          <a:xfrm>
            <a:off x="179884" y="251892"/>
            <a:ext cx="7452692" cy="7416824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r="14050"/>
          <a:stretch>
            <a:fillRect/>
          </a:stretch>
        </p:blipFill>
        <p:spPr bwMode="auto">
          <a:xfrm>
            <a:off x="0" y="0"/>
            <a:ext cx="7668716" cy="7744032"/>
          </a:xfrm>
          <a:prstGeom prst="rect">
            <a:avLst/>
          </a:prstGeom>
          <a:ln w="12700" cap="sq">
            <a:solidFill>
              <a:srgbClr val="0070C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Rectângulo 3"/>
          <p:cNvSpPr/>
          <p:nvPr/>
        </p:nvSpPr>
        <p:spPr>
          <a:xfrm>
            <a:off x="611932" y="6516588"/>
            <a:ext cx="62646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Os dominicanos são grandes difusores da devoção do Rosário.</a:t>
            </a:r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 </a:t>
            </a:r>
          </a:p>
          <a:p>
            <a:pPr lvl="0" algn="ctr"/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</a:t>
            </a:r>
            <a:endParaRPr lang="pt-PT" sz="32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</p:spTree>
  </p:cSld>
  <p:clrMapOvr>
    <a:masterClrMapping/>
  </p:clrMapOvr>
  <p:transition spd="slow" advTm="18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r="18135"/>
          <a:stretch>
            <a:fillRect/>
          </a:stretch>
        </p:blipFill>
        <p:spPr bwMode="auto">
          <a:xfrm>
            <a:off x="179884" y="179884"/>
            <a:ext cx="7524700" cy="7488832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decel="50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decel="50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" y="114300"/>
            <a:ext cx="7620000" cy="7620000"/>
          </a:xfrm>
          <a:prstGeom prst="rect">
            <a:avLst/>
          </a:prstGeom>
          <a:ln w="12700" cap="sq">
            <a:solidFill>
              <a:srgbClr val="0070C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r="8586"/>
          <a:stretch>
            <a:fillRect/>
          </a:stretch>
        </p:blipFill>
        <p:spPr bwMode="auto">
          <a:xfrm>
            <a:off x="154081" y="160403"/>
            <a:ext cx="7478630" cy="7554718"/>
          </a:xfrm>
          <a:prstGeom prst="rect">
            <a:avLst/>
          </a:prstGeom>
          <a:ln w="12700" cap="sq">
            <a:solidFill>
              <a:srgbClr val="0070C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r="18135"/>
          <a:stretch>
            <a:fillRect/>
          </a:stretch>
        </p:blipFill>
        <p:spPr bwMode="auto">
          <a:xfrm>
            <a:off x="179884" y="179884"/>
            <a:ext cx="7524700" cy="7668716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Rectângulo 2"/>
          <p:cNvSpPr/>
          <p:nvPr/>
        </p:nvSpPr>
        <p:spPr>
          <a:xfrm>
            <a:off x="3852292" y="4932412"/>
            <a:ext cx="35642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t-PT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São Domingos </a:t>
            </a:r>
            <a:br>
              <a:rPr lang="pt-PT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</a:br>
            <a:r>
              <a:rPr lang="pt-PT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tinha uma grande devoção  a Maria, </a:t>
            </a:r>
            <a:br>
              <a:rPr lang="pt-PT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</a:br>
            <a:r>
              <a:rPr lang="pt-PT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Mãe de Jesus. </a:t>
            </a:r>
            <a:endParaRPr lang="pt-PT" sz="3200" b="1" dirty="0">
              <a:solidFill>
                <a:srgbClr val="FFC000"/>
              </a:solidFill>
              <a:effectLst>
                <a:outerShdw blurRad="38100" dist="38100" dir="2700000" algn="tl">
                  <a:schemeClr val="tx1"/>
                </a:outerShdw>
              </a:effectLst>
              <a:latin typeface="Bell MT" pitchFamily="18" charset="0"/>
            </a:endParaRPr>
          </a:p>
        </p:txBody>
      </p:sp>
    </p:spTree>
  </p:cSld>
  <p:clrMapOvr>
    <a:masterClrMapping/>
  </p:clrMapOvr>
  <p:transition spd="slow" advTm="15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r="22052"/>
          <a:stretch>
            <a:fillRect/>
          </a:stretch>
        </p:blipFill>
        <p:spPr bwMode="auto">
          <a:xfrm>
            <a:off x="179884" y="179884"/>
            <a:ext cx="7488832" cy="7488832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 r="20092"/>
          <a:stretch>
            <a:fillRect/>
          </a:stretch>
        </p:blipFill>
        <p:spPr bwMode="auto">
          <a:xfrm>
            <a:off x="251892" y="179884"/>
            <a:ext cx="7344816" cy="7488832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4815" r="15826"/>
          <a:stretch>
            <a:fillRect/>
          </a:stretch>
        </p:blipFill>
        <p:spPr bwMode="auto">
          <a:xfrm>
            <a:off x="179884" y="179884"/>
            <a:ext cx="7488832" cy="7488832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883" y="251892"/>
            <a:ext cx="7488833" cy="7416824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4284340" y="4716388"/>
            <a:ext cx="28803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O Rosário tem uma inspiração claramente evangélica.</a:t>
            </a:r>
            <a:endParaRPr lang="pt-PT" sz="3200" b="1" dirty="0">
              <a:solidFill>
                <a:srgbClr val="FF9900"/>
              </a:solidFill>
              <a:effectLst>
                <a:outerShdw blurRad="38100" dist="38100" dir="2700000" algn="tl">
                  <a:schemeClr val="tx1"/>
                </a:outerShdw>
              </a:effectLst>
              <a:latin typeface="Bell MT" pitchFamily="18" charset="0"/>
            </a:endParaRPr>
          </a:p>
        </p:txBody>
      </p:sp>
    </p:spTree>
  </p:cSld>
  <p:clrMapOvr>
    <a:masterClrMapping/>
  </p:clrMapOvr>
  <p:transition spd="slow" advTm="14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20485"/>
          <a:stretch>
            <a:fillRect/>
          </a:stretch>
        </p:blipFill>
        <p:spPr bwMode="auto">
          <a:xfrm>
            <a:off x="251892" y="323900"/>
            <a:ext cx="7416824" cy="7344816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r="19702"/>
          <a:stretch>
            <a:fillRect/>
          </a:stretch>
        </p:blipFill>
        <p:spPr bwMode="auto">
          <a:xfrm>
            <a:off x="251892" y="251892"/>
            <a:ext cx="7380684" cy="7416824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17352"/>
          <a:stretch>
            <a:fillRect/>
          </a:stretch>
        </p:blipFill>
        <p:spPr bwMode="auto">
          <a:xfrm>
            <a:off x="251892" y="395908"/>
            <a:ext cx="7416824" cy="7272808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957" r="17352"/>
          <a:stretch>
            <a:fillRect/>
          </a:stretch>
        </p:blipFill>
        <p:spPr bwMode="auto">
          <a:xfrm>
            <a:off x="179884" y="179884"/>
            <a:ext cx="7488832" cy="7488832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Rectângulo 2"/>
          <p:cNvSpPr/>
          <p:nvPr/>
        </p:nvSpPr>
        <p:spPr>
          <a:xfrm>
            <a:off x="251892" y="5796508"/>
            <a:ext cx="712879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Pode dizer-se que o Terço é o Evangelho aplicado ao nosso dia-a-dia, em companhia de Maria. </a:t>
            </a:r>
            <a:r>
              <a:rPr lang="pt-PT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/>
            </a:r>
            <a:br>
              <a:rPr lang="pt-PT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</a:br>
            <a:endParaRPr lang="pt-PT" b="1" dirty="0">
              <a:solidFill>
                <a:srgbClr val="FF9900"/>
              </a:solidFill>
              <a:effectLst>
                <a:outerShdw blurRad="38100" dist="38100" dir="2700000" algn="tl">
                  <a:schemeClr val="tx1"/>
                </a:outerShdw>
              </a:effectLst>
              <a:latin typeface="Bell MT" pitchFamily="18" charset="0"/>
            </a:endParaRPr>
          </a:p>
        </p:txBody>
      </p:sp>
    </p:spTree>
  </p:cSld>
  <p:clrMapOvr>
    <a:masterClrMapping/>
  </p:clrMapOvr>
  <p:transition spd="slow" advTm="18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r="16143"/>
          <a:stretch>
            <a:fillRect/>
          </a:stretch>
        </p:blipFill>
        <p:spPr bwMode="auto">
          <a:xfrm>
            <a:off x="179884" y="251892"/>
            <a:ext cx="7488832" cy="7416824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740" r="17352"/>
          <a:stretch>
            <a:fillRect/>
          </a:stretch>
        </p:blipFill>
        <p:spPr bwMode="auto">
          <a:xfrm>
            <a:off x="179884" y="179884"/>
            <a:ext cx="7488832" cy="7488832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 r="18525"/>
          <a:stretch>
            <a:fillRect/>
          </a:stretch>
        </p:blipFill>
        <p:spPr bwMode="auto">
          <a:xfrm>
            <a:off x="179884" y="179884"/>
            <a:ext cx="7488832" cy="7488832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r="18525"/>
          <a:stretch>
            <a:fillRect/>
          </a:stretch>
        </p:blipFill>
        <p:spPr bwMode="auto">
          <a:xfrm>
            <a:off x="179884" y="179884"/>
            <a:ext cx="7488832" cy="7488832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r="22052"/>
          <a:stretch>
            <a:fillRect/>
          </a:stretch>
        </p:blipFill>
        <p:spPr bwMode="auto">
          <a:xfrm>
            <a:off x="323900" y="323900"/>
            <a:ext cx="7272808" cy="7344816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r="18135"/>
          <a:stretch>
            <a:fillRect/>
          </a:stretch>
        </p:blipFill>
        <p:spPr bwMode="auto">
          <a:xfrm>
            <a:off x="179884" y="179884"/>
            <a:ext cx="7524700" cy="7488832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Rectângulo 3"/>
          <p:cNvSpPr/>
          <p:nvPr/>
        </p:nvSpPr>
        <p:spPr>
          <a:xfrm>
            <a:off x="611932" y="6300564"/>
            <a:ext cx="66967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M. Ascensão fez de Maria </a:t>
            </a:r>
            <a:b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</a:br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o modelo da sua vida. </a:t>
            </a:r>
            <a:endParaRPr lang="pt-PT" sz="32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11932" y="899964"/>
            <a:ext cx="35221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M. Ascensão Nicol</a:t>
            </a:r>
          </a:p>
        </p:txBody>
      </p:sp>
    </p:spTree>
  </p:cSld>
  <p:clrMapOvr>
    <a:masterClrMapping/>
  </p:clrMapOvr>
  <p:transition spd="slow" advTm="18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r="18135"/>
          <a:stretch>
            <a:fillRect/>
          </a:stretch>
        </p:blipFill>
        <p:spPr bwMode="auto">
          <a:xfrm>
            <a:off x="179884" y="179884"/>
            <a:ext cx="7524700" cy="7488832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395908" y="6278940"/>
            <a:ext cx="67687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Vemos em Maria, Mãe de Cristo </a:t>
            </a:r>
            <a:b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</a:br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a inspiradora da nossa vida.</a:t>
            </a:r>
          </a:p>
          <a:p>
            <a:pPr algn="ctr"/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</a:t>
            </a:r>
            <a:endParaRPr lang="pt-PT" sz="32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3708276" y="827956"/>
            <a:ext cx="35221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M. Ascensão Nicol</a:t>
            </a:r>
          </a:p>
        </p:txBody>
      </p:sp>
    </p:spTree>
  </p:cSld>
  <p:clrMapOvr>
    <a:masterClrMapping/>
  </p:clrMapOvr>
  <p:transition spd="slow" advTm="18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r="18135"/>
          <a:stretch>
            <a:fillRect/>
          </a:stretch>
        </p:blipFill>
        <p:spPr bwMode="auto">
          <a:xfrm>
            <a:off x="179884" y="179884"/>
            <a:ext cx="7524700" cy="7488832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395908" y="5652492"/>
            <a:ext cx="67687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Somos filhas do Rosário, </a:t>
            </a:r>
            <a:b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</a:br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que nos transporta ao coração </a:t>
            </a:r>
            <a:b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</a:br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de Maria, a nossa doce Mãe.</a:t>
            </a:r>
          </a:p>
          <a:p>
            <a:pPr algn="ctr"/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</a:t>
            </a:r>
            <a:endParaRPr lang="pt-PT" sz="32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3708276" y="827956"/>
            <a:ext cx="35221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M. Ascensão Nicol</a:t>
            </a:r>
          </a:p>
        </p:txBody>
      </p:sp>
    </p:spTree>
  </p:cSld>
  <p:clrMapOvr>
    <a:masterClrMapping/>
  </p:clrMapOvr>
  <p:transition spd="slow" advTm="18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r="17352"/>
          <a:stretch>
            <a:fillRect/>
          </a:stretch>
        </p:blipFill>
        <p:spPr bwMode="auto">
          <a:xfrm>
            <a:off x="179884" y="179884"/>
            <a:ext cx="7488832" cy="7488832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539924" y="5940524"/>
            <a:ext cx="66967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A sua devoção à mãe de Deus </a:t>
            </a:r>
            <a:b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</a:br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foi marcada pela confiança </a:t>
            </a:r>
            <a:b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</a:br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e pelo carinho filial.</a:t>
            </a:r>
            <a:endParaRPr lang="pt-PT" sz="3200" b="1" dirty="0">
              <a:solidFill>
                <a:srgbClr val="FF9900"/>
              </a:solidFill>
              <a:effectLst>
                <a:outerShdw blurRad="38100" dist="38100" dir="2700000" algn="tl">
                  <a:schemeClr val="tx1"/>
                </a:outerShdw>
              </a:effectLst>
              <a:latin typeface="Bell MT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39924" y="1043980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M. Ramon </a:t>
            </a:r>
            <a:r>
              <a:rPr lang="pt-PT" sz="32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Zubieta</a:t>
            </a:r>
            <a:endParaRPr lang="pt-PT" sz="3200" b="1" dirty="0" smtClean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</p:spTree>
  </p:cSld>
  <p:clrMapOvr>
    <a:masterClrMapping/>
  </p:clrMapOvr>
  <p:transition spd="slow" advTm="2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5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r="17352"/>
          <a:stretch>
            <a:fillRect/>
          </a:stretch>
        </p:blipFill>
        <p:spPr bwMode="auto">
          <a:xfrm>
            <a:off x="179884" y="179884"/>
            <a:ext cx="7488832" cy="7488832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539924" y="5796508"/>
            <a:ext cx="66967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Como São Domingos, fazia oração  durante as longas viagens, </a:t>
            </a:r>
            <a:b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</a:br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rezando o Terço.</a:t>
            </a:r>
            <a:endParaRPr lang="pt-PT" sz="3200" b="1" dirty="0">
              <a:solidFill>
                <a:srgbClr val="FF9900"/>
              </a:solidFill>
              <a:effectLst>
                <a:outerShdw blurRad="38100" dist="38100" dir="2700000" algn="tl">
                  <a:schemeClr val="tx1"/>
                </a:outerShdw>
              </a:effectLst>
              <a:latin typeface="Bell MT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39924" y="1043980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M. Ramon </a:t>
            </a:r>
            <a:r>
              <a:rPr lang="pt-PT" sz="32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Zubieta</a:t>
            </a:r>
            <a:endParaRPr lang="pt-PT" sz="3200" b="1" dirty="0" smtClean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</p:spTree>
  </p:cSld>
  <p:clrMapOvr>
    <a:masterClrMapping/>
  </p:clrMapOvr>
  <p:transition spd="slow" advTm="2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5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r="17352"/>
          <a:stretch>
            <a:fillRect/>
          </a:stretch>
        </p:blipFill>
        <p:spPr bwMode="auto">
          <a:xfrm>
            <a:off x="179884" y="179884"/>
            <a:ext cx="7488832" cy="7488832"/>
          </a:xfrm>
          <a:prstGeom prst="rect">
            <a:avLst/>
          </a:prstGeom>
          <a:ln w="127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395908" y="5436468"/>
            <a:ext cx="71287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Segundo o próprio, </a:t>
            </a:r>
            <a:b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</a:br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Maria acompanhou-o desde criança, protegeu-o e foi a sua inspiração permanente.</a:t>
            </a:r>
            <a:endParaRPr lang="pt-PT" sz="3200" b="1" dirty="0">
              <a:solidFill>
                <a:srgbClr val="FF9900"/>
              </a:solidFill>
              <a:effectLst>
                <a:outerShdw blurRad="38100" dist="38100" dir="2700000" algn="tl">
                  <a:schemeClr val="tx1"/>
                </a:outerShdw>
              </a:effectLst>
              <a:latin typeface="Bell MT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39924" y="1043980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M. Ramon </a:t>
            </a:r>
            <a:r>
              <a:rPr lang="pt-PT" sz="32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Zubieta</a:t>
            </a:r>
            <a:endParaRPr lang="pt-PT" sz="3200" b="1" dirty="0" smtClean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</p:spTree>
  </p:cSld>
  <p:clrMapOvr>
    <a:masterClrMapping/>
  </p:clrMapOvr>
  <p:transition spd="slow" advTm="24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5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r="23577"/>
          <a:stretch>
            <a:fillRect/>
          </a:stretch>
        </p:blipFill>
        <p:spPr bwMode="auto">
          <a:xfrm flipH="1">
            <a:off x="215888" y="154084"/>
            <a:ext cx="7540438" cy="7478631"/>
          </a:xfrm>
          <a:prstGeom prst="rect">
            <a:avLst/>
          </a:prstGeom>
          <a:ln w="12700" cap="sq">
            <a:solidFill>
              <a:srgbClr val="0070C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467916" y="4932412"/>
            <a:ext cx="41764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São Domingos, apóstolo do Rosário,</a:t>
            </a:r>
            <a:b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</a:br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acompanhai-nos com a vossa </a:t>
            </a:r>
            <a:r>
              <a:rPr lang="pt-PT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Bell MT" pitchFamily="18" charset="0"/>
              </a:rPr>
              <a:t>bênção.</a:t>
            </a:r>
            <a:endParaRPr lang="pt-PT" sz="3200" b="1" dirty="0">
              <a:solidFill>
                <a:srgbClr val="FF9900"/>
              </a:solidFill>
              <a:effectLst>
                <a:outerShdw blurRad="38100" dist="38100" dir="2700000" algn="tl">
                  <a:schemeClr val="tx1"/>
                </a:outerShdw>
              </a:effectLst>
              <a:latin typeface="Bell MT" pitchFamily="18" charset="0"/>
            </a:endParaRPr>
          </a:p>
        </p:txBody>
      </p:sp>
    </p:spTree>
  </p:cSld>
  <p:clrMapOvr>
    <a:masterClrMapping/>
  </p:clrMapOvr>
  <p:transition spd="slow" advTm="25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</TotalTime>
  <Words>137</Words>
  <Application>Microsoft Office PowerPoint</Application>
  <PresentationFormat>Personalizados</PresentationFormat>
  <Paragraphs>23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37</vt:i4>
      </vt:variant>
    </vt:vector>
  </HeadingPairs>
  <TitlesOfParts>
    <vt:vector size="38" baseType="lpstr">
      <vt:lpstr>Tema do Office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  <vt:lpstr>Diapositivo 14</vt:lpstr>
      <vt:lpstr>Diapositivo 15</vt:lpstr>
      <vt:lpstr>Diapositivo 16</vt:lpstr>
      <vt:lpstr>Diapositivo 17</vt:lpstr>
      <vt:lpstr>Diapositivo 18</vt:lpstr>
      <vt:lpstr>Diapositivo 19</vt:lpstr>
      <vt:lpstr>Diapositivo 20</vt:lpstr>
      <vt:lpstr>Diapositivo 21</vt:lpstr>
      <vt:lpstr>Diapositivo 22</vt:lpstr>
      <vt:lpstr>Diapositivo 23</vt:lpstr>
      <vt:lpstr>Diapositivo 24</vt:lpstr>
      <vt:lpstr>Diapositivo 25</vt:lpstr>
      <vt:lpstr>Diapositivo 26</vt:lpstr>
      <vt:lpstr>Diapositivo 27</vt:lpstr>
      <vt:lpstr>Diapositivo 28</vt:lpstr>
      <vt:lpstr>Diapositivo 29</vt:lpstr>
      <vt:lpstr>Diapositivo 30</vt:lpstr>
      <vt:lpstr>Diapositivo 31</vt:lpstr>
      <vt:lpstr>Diapositivo 32</vt:lpstr>
      <vt:lpstr>Diapositivo 33</vt:lpstr>
      <vt:lpstr>Diapositivo 34</vt:lpstr>
      <vt:lpstr>Diapositivo 35</vt:lpstr>
      <vt:lpstr>Diapositivo 36</vt:lpstr>
      <vt:lpstr>Diapositivo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Centro Social</dc:creator>
  <cp:lastModifiedBy>Centro Social</cp:lastModifiedBy>
  <cp:revision>68</cp:revision>
  <dcterms:created xsi:type="dcterms:W3CDTF">2013-08-16T13:50:04Z</dcterms:created>
  <dcterms:modified xsi:type="dcterms:W3CDTF">2013-09-20T15:32:18Z</dcterms:modified>
</cp:coreProperties>
</file>